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66" r:id="rId5"/>
    <p:sldId id="309" r:id="rId6"/>
    <p:sldId id="312" r:id="rId7"/>
    <p:sldId id="310" r:id="rId8"/>
    <p:sldId id="323" r:id="rId9"/>
    <p:sldId id="322" r:id="rId10"/>
    <p:sldId id="324" r:id="rId11"/>
    <p:sldId id="314" r:id="rId12"/>
    <p:sldId id="317" r:id="rId13"/>
    <p:sldId id="311" r:id="rId14"/>
    <p:sldId id="318" r:id="rId15"/>
    <p:sldId id="3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Peeker" initials="HP" lastIdx="0" clrIdx="0">
    <p:extLst>
      <p:ext uri="{19B8F6BF-5375-455C-9EA6-DF929625EA0E}">
        <p15:presenceInfo xmlns:p15="http://schemas.microsoft.com/office/powerpoint/2012/main" userId="S-1-5-21-2461401986-2323226393-1600162947-52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E08F7-F5AA-4B7B-9D7E-318377A0004D}" v="10" dt="2022-04-27T15:40:11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535" autoAdjust="0"/>
  </p:normalViewPr>
  <p:slideViewPr>
    <p:cSldViewPr snapToGrid="0">
      <p:cViewPr varScale="1">
        <p:scale>
          <a:sx n="41" d="100"/>
          <a:sy n="41" d="100"/>
        </p:scale>
        <p:origin x="162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00B7F-DCCC-48AB-907D-FD4AABCBA90D}" type="datetimeFigureOut">
              <a:rPr lang="et-EE" smtClean="0"/>
              <a:t>13.05.2022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E1570-B9D0-4C13-BAEA-C116EB2FBE8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161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E1570-B9D0-4C13-BAEA-C116EB2FBE8E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2624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E1570-B9D0-4C13-BAEA-C116EB2FBE8E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626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E1570-B9D0-4C13-BAEA-C116EB2FBE8E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724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="1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E1570-B9D0-4C13-BAEA-C116EB2FBE8E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7007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E1570-B9D0-4C13-BAEA-C116EB2FBE8E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4262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E1570-B9D0-4C13-BAEA-C116EB2FBE8E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858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E1570-B9D0-4C13-BAEA-C116EB2FBE8E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130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E1570-B9D0-4C13-BAEA-C116EB2FBE8E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7951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E1570-B9D0-4C13-BAEA-C116EB2FBE8E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42687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E1570-B9D0-4C13-BAEA-C116EB2FBE8E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3825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E1570-B9D0-4C13-BAEA-C116EB2FBE8E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8070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wa.ee/eetikaalased-publikatsiooni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batahtlikud.ee/wp-content/uploads/2021/03/Vabatahtlik_seltsiline_k-siraamat.pdf" TargetMode="External"/><Relationship Id="rId5" Type="http://schemas.openxmlformats.org/officeDocument/2006/relationships/hyperlink" Target="https://vabatahtlikud.ee/wp-content/uploads/2018/12/vabatahtliku-sisseelamise-toetamiseks_juhend_viimane-versioon_28_11.pdf" TargetMode="External"/><Relationship Id="rId4" Type="http://schemas.openxmlformats.org/officeDocument/2006/relationships/hyperlink" Target="https://www.eetika.ee/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 err="1"/>
              <a:t>Eetika</a:t>
            </a:r>
            <a:r>
              <a:rPr lang="en-US" dirty="0"/>
              <a:t> - mis ja </a:t>
            </a:r>
            <a:r>
              <a:rPr lang="en-US" dirty="0" err="1"/>
              <a:t>miks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0"/>
            <a:ext cx="4829101" cy="1988721"/>
          </a:xfrm>
        </p:spPr>
        <p:txBody>
          <a:bodyPr>
            <a:normAutofit lnSpcReduction="10000"/>
          </a:bodyPr>
          <a:lstStyle/>
          <a:p>
            <a:r>
              <a:rPr lang="en-US" cap="none" dirty="0"/>
              <a:t>Kersti Peterson</a:t>
            </a:r>
            <a:r>
              <a:rPr lang="en-US" dirty="0"/>
              <a:t>, ESTA </a:t>
            </a:r>
            <a:r>
              <a:rPr lang="en-US" cap="none" dirty="0" err="1"/>
              <a:t>eetikakomitee</a:t>
            </a:r>
            <a:r>
              <a:rPr lang="en-US" cap="none" dirty="0"/>
              <a:t> </a:t>
            </a:r>
            <a:r>
              <a:rPr lang="en-US" cap="none" dirty="0" err="1"/>
              <a:t>liige</a:t>
            </a:r>
            <a:endParaRPr lang="en-US" cap="none" dirty="0"/>
          </a:p>
          <a:p>
            <a:endParaRPr lang="en-US" dirty="0"/>
          </a:p>
          <a:p>
            <a:r>
              <a:rPr lang="en-US" dirty="0"/>
              <a:t>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1DA2-E8F6-4202-BEF5-2BDAB97E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Aitamise</a:t>
            </a:r>
            <a:r>
              <a:rPr lang="en-US" dirty="0"/>
              <a:t> </a:t>
            </a:r>
            <a:r>
              <a:rPr lang="en-US" dirty="0" err="1"/>
              <a:t>eetika</a:t>
            </a:r>
            <a:r>
              <a:rPr lang="en-US" dirty="0"/>
              <a:t> – </a:t>
            </a:r>
            <a:r>
              <a:rPr lang="en-US" dirty="0" err="1"/>
              <a:t>mõtteid</a:t>
            </a:r>
            <a:r>
              <a:rPr lang="en-US" dirty="0"/>
              <a:t> </a:t>
            </a:r>
            <a:r>
              <a:rPr lang="en-US" dirty="0" err="1"/>
              <a:t>rühmatööks</a:t>
            </a:r>
            <a:r>
              <a:rPr lang="en-US" dirty="0"/>
              <a:t>.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4EDC0-0542-435A-AABD-6DB50B6CD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Inimese</a:t>
            </a:r>
            <a:r>
              <a:rPr lang="en-US" sz="2400" dirty="0"/>
              <a:t> </a:t>
            </a:r>
            <a:r>
              <a:rPr lang="en-US" sz="2400" dirty="0" err="1"/>
              <a:t>aitamine</a:t>
            </a:r>
            <a:r>
              <a:rPr lang="en-US" sz="2400" dirty="0"/>
              <a:t> </a:t>
            </a:r>
            <a:r>
              <a:rPr lang="en-US" sz="2400" dirty="0" err="1"/>
              <a:t>tähendab</a:t>
            </a:r>
            <a:r>
              <a:rPr lang="en-US" sz="2400" dirty="0"/>
              <a:t> </a:t>
            </a:r>
            <a:r>
              <a:rPr lang="en-US" sz="2400" dirty="0" err="1"/>
              <a:t>tema</a:t>
            </a:r>
            <a:r>
              <a:rPr lang="en-US" sz="2400" dirty="0"/>
              <a:t> </a:t>
            </a:r>
            <a:r>
              <a:rPr lang="en-US" sz="2400" dirty="0" err="1"/>
              <a:t>isiklikku</a:t>
            </a:r>
            <a:r>
              <a:rPr lang="en-US" sz="2400" dirty="0"/>
              <a:t> </a:t>
            </a:r>
            <a:r>
              <a:rPr lang="en-US" sz="2400" dirty="0" err="1"/>
              <a:t>ellu</a:t>
            </a:r>
            <a:r>
              <a:rPr lang="en-US" sz="2400" dirty="0"/>
              <a:t> </a:t>
            </a:r>
            <a:r>
              <a:rPr lang="en-US" sz="2400" dirty="0" err="1"/>
              <a:t>tungimist</a:t>
            </a:r>
            <a:r>
              <a:rPr lang="et-EE" sz="2400" dirty="0"/>
              <a:t>.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Aitaja</a:t>
            </a:r>
            <a:r>
              <a:rPr lang="en-US" sz="2400" dirty="0"/>
              <a:t> </a:t>
            </a:r>
            <a:r>
              <a:rPr lang="en-US" sz="2400" dirty="0" err="1"/>
              <a:t>peab</a:t>
            </a:r>
            <a:r>
              <a:rPr lang="en-US" sz="2400" dirty="0"/>
              <a:t> </a:t>
            </a:r>
            <a:r>
              <a:rPr lang="en-US" sz="2400" dirty="0" err="1"/>
              <a:t>olema</a:t>
            </a:r>
            <a:r>
              <a:rPr lang="en-US" sz="2400" dirty="0"/>
              <a:t> t</a:t>
            </a:r>
            <a:r>
              <a:rPr lang="et-EE" sz="2400" dirty="0" err="1">
                <a:solidFill>
                  <a:schemeClr val="tx1"/>
                </a:solidFill>
              </a:rPr>
              <a:t>eadlik</a:t>
            </a:r>
            <a:r>
              <a:rPr lang="et-EE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oma</a:t>
            </a:r>
            <a:r>
              <a:rPr lang="en-US" sz="2400" dirty="0"/>
              <a:t> </a:t>
            </a:r>
            <a:r>
              <a:rPr lang="en-US" sz="2400" dirty="0" err="1"/>
              <a:t>tegude</a:t>
            </a:r>
            <a:r>
              <a:rPr lang="en-US" sz="2400" dirty="0"/>
              <a:t> </a:t>
            </a:r>
            <a:r>
              <a:rPr lang="en-US" sz="2400" dirty="0" err="1"/>
              <a:t>tagajärgedest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Aitaja</a:t>
            </a:r>
            <a:r>
              <a:rPr lang="en-US" sz="2400" dirty="0"/>
              <a:t> </a:t>
            </a:r>
            <a:r>
              <a:rPr lang="en-US" sz="2400" dirty="0" err="1"/>
              <a:t>vastutab</a:t>
            </a:r>
            <a:r>
              <a:rPr lang="en-US" sz="2400" dirty="0"/>
              <a:t> </a:t>
            </a:r>
            <a:r>
              <a:rPr lang="en-US" sz="2400" dirty="0" err="1"/>
              <a:t>isiklikult</a:t>
            </a:r>
            <a:r>
              <a:rPr lang="en-US" sz="2400" dirty="0"/>
              <a:t> </a:t>
            </a:r>
            <a:r>
              <a:rPr lang="en-US" sz="2400" dirty="0" err="1"/>
              <a:t>oma</a:t>
            </a:r>
            <a:r>
              <a:rPr lang="en-US" sz="2400" dirty="0"/>
              <a:t> </a:t>
            </a:r>
            <a:r>
              <a:rPr lang="en-US" sz="2400" dirty="0" err="1"/>
              <a:t>otsuste</a:t>
            </a:r>
            <a:r>
              <a:rPr lang="en-US" sz="2400" dirty="0"/>
              <a:t> ja </a:t>
            </a:r>
            <a:r>
              <a:rPr lang="en-US" sz="2400" dirty="0" err="1"/>
              <a:t>valikute</a:t>
            </a:r>
            <a:r>
              <a:rPr lang="en-US" sz="2400" dirty="0"/>
              <a:t> </a:t>
            </a:r>
            <a:r>
              <a:rPr lang="en-US" sz="2400" dirty="0" err="1"/>
              <a:t>eest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Otsuste</a:t>
            </a:r>
            <a:r>
              <a:rPr lang="en-US" sz="2400" dirty="0"/>
              <a:t> </a:t>
            </a:r>
            <a:r>
              <a:rPr lang="en-US" sz="2400" dirty="0" err="1"/>
              <a:t>vastuvõtmine</a:t>
            </a:r>
            <a:r>
              <a:rPr lang="en-US" sz="2400" dirty="0"/>
              <a:t> </a:t>
            </a:r>
            <a:r>
              <a:rPr lang="en-US" sz="2400" dirty="0" err="1"/>
              <a:t>abivaja</a:t>
            </a:r>
            <a:r>
              <a:rPr lang="en-US" sz="2400" dirty="0"/>
              <a:t> </a:t>
            </a:r>
            <a:r>
              <a:rPr lang="en-US" sz="2400" dirty="0" err="1"/>
              <a:t>suhtes</a:t>
            </a:r>
            <a:r>
              <a:rPr lang="en-US" sz="2400" dirty="0"/>
              <a:t> on </a:t>
            </a:r>
            <a:r>
              <a:rPr lang="en-US" sz="2400" dirty="0" err="1"/>
              <a:t>sageli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protsess</a:t>
            </a:r>
            <a:r>
              <a:rPr lang="en-US" sz="2400" dirty="0"/>
              <a:t>, mis </a:t>
            </a:r>
            <a:r>
              <a:rPr lang="en-US" sz="2400" dirty="0" err="1"/>
              <a:t>arvestab</a:t>
            </a:r>
            <a:r>
              <a:rPr lang="en-US" sz="2400" dirty="0"/>
              <a:t> </a:t>
            </a:r>
            <a:r>
              <a:rPr lang="en-US" sz="2400" dirty="0" err="1"/>
              <a:t>konkreetset</a:t>
            </a:r>
            <a:r>
              <a:rPr lang="en-US" sz="2400" dirty="0"/>
              <a:t> </a:t>
            </a:r>
            <a:r>
              <a:rPr lang="en-US" sz="2400" dirty="0" err="1"/>
              <a:t>olukorda</a:t>
            </a:r>
            <a:r>
              <a:rPr lang="en-US" sz="2400" dirty="0"/>
              <a:t> – pole </a:t>
            </a:r>
            <a:r>
              <a:rPr lang="en-US" sz="2400" dirty="0" err="1"/>
              <a:t>valmis</a:t>
            </a:r>
            <a:r>
              <a:rPr lang="en-US" sz="2400" dirty="0"/>
              <a:t> </a:t>
            </a:r>
            <a:r>
              <a:rPr lang="en-US" sz="2400" dirty="0" err="1"/>
              <a:t>lahendusi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Eetilist</a:t>
            </a:r>
            <a:r>
              <a:rPr lang="en-US" sz="2400" dirty="0"/>
              <a:t> </a:t>
            </a:r>
            <a:r>
              <a:rPr lang="en-US" sz="2400" dirty="0" err="1"/>
              <a:t>otsustamist</a:t>
            </a:r>
            <a:r>
              <a:rPr lang="en-US" sz="2400" dirty="0"/>
              <a:t> </a:t>
            </a:r>
            <a:r>
              <a:rPr lang="en-US" sz="2400" dirty="0" err="1"/>
              <a:t>võib</a:t>
            </a:r>
            <a:r>
              <a:rPr lang="en-US" sz="2400" dirty="0"/>
              <a:t> </a:t>
            </a:r>
            <a:r>
              <a:rPr lang="en-US" sz="2400" dirty="0" err="1"/>
              <a:t>õppida</a:t>
            </a:r>
            <a:r>
              <a:rPr lang="en-US" sz="2400" dirty="0"/>
              <a:t>.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5338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CAB2-22AD-4F65-BA96-D2AC8796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Kasutatud </a:t>
            </a:r>
            <a:r>
              <a:rPr lang="en-US" dirty="0" err="1"/>
              <a:t>kirjandus</a:t>
            </a:r>
            <a:r>
              <a:rPr lang="en-US" dirty="0"/>
              <a:t> ja </a:t>
            </a:r>
            <a:r>
              <a:rPr lang="en-US" dirty="0" err="1"/>
              <a:t>lingid</a:t>
            </a:r>
            <a:r>
              <a:rPr lang="en-US" dirty="0"/>
              <a:t> </a:t>
            </a:r>
            <a:r>
              <a:rPr lang="en-US" dirty="0" err="1"/>
              <a:t>lisalugemiseks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D2433-D27E-45F2-854B-F4365098D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Aunapuu</a:t>
            </a:r>
            <a:r>
              <a:rPr lang="en-US" dirty="0"/>
              <a:t>, A. 2022. </a:t>
            </a:r>
            <a:r>
              <a:rPr lang="en-US" dirty="0" err="1"/>
              <a:t>Eetika</a:t>
            </a:r>
            <a:r>
              <a:rPr lang="en-US" dirty="0"/>
              <a:t> </a:t>
            </a:r>
            <a:r>
              <a:rPr lang="en-US" dirty="0" err="1"/>
              <a:t>konspekt</a:t>
            </a:r>
            <a:r>
              <a:rPr lang="en-US" dirty="0"/>
              <a:t>. Tartu Ülikool Pärnu </a:t>
            </a:r>
            <a:r>
              <a:rPr lang="en-US" dirty="0" err="1"/>
              <a:t>kolledž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Medar</a:t>
            </a:r>
            <a:r>
              <a:rPr lang="en-US" dirty="0"/>
              <a:t>, E. 2009. </a:t>
            </a:r>
            <a:r>
              <a:rPr lang="en-US" dirty="0" err="1"/>
              <a:t>Eetika</a:t>
            </a:r>
            <a:r>
              <a:rPr lang="en-US" dirty="0"/>
              <a:t> </a:t>
            </a:r>
            <a:r>
              <a:rPr lang="en-US" dirty="0" err="1"/>
              <a:t>konspekt</a:t>
            </a:r>
            <a:r>
              <a:rPr lang="en-US" dirty="0"/>
              <a:t>. </a:t>
            </a:r>
            <a:r>
              <a:rPr lang="en-US" dirty="0" err="1"/>
              <a:t>Tallinna</a:t>
            </a:r>
            <a:r>
              <a:rPr lang="en-US" dirty="0"/>
              <a:t> Ülikool.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Pojman, L.,P. 2005. </a:t>
            </a:r>
            <a:r>
              <a:rPr lang="en-US" dirty="0" err="1"/>
              <a:t>Eetika</a:t>
            </a:r>
            <a:r>
              <a:rPr lang="en-US" dirty="0"/>
              <a:t>. </a:t>
            </a:r>
            <a:r>
              <a:rPr lang="en-US" dirty="0" err="1"/>
              <a:t>Õiget</a:t>
            </a:r>
            <a:r>
              <a:rPr lang="en-US" dirty="0"/>
              <a:t> ja </a:t>
            </a:r>
            <a:r>
              <a:rPr lang="en-US" dirty="0" err="1"/>
              <a:t>väärat</a:t>
            </a:r>
            <a:r>
              <a:rPr lang="en-US" dirty="0"/>
              <a:t> </a:t>
            </a:r>
            <a:r>
              <a:rPr lang="en-US" dirty="0" err="1"/>
              <a:t>avastamas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Tiko, A., Prints, P. 1997, </a:t>
            </a:r>
            <a:r>
              <a:rPr lang="fi-FI" dirty="0" err="1"/>
              <a:t>Inimkäsitlused</a:t>
            </a:r>
            <a:r>
              <a:rPr lang="fi-FI" dirty="0"/>
              <a:t> ja </a:t>
            </a:r>
            <a:r>
              <a:rPr lang="fi-FI" dirty="0" err="1"/>
              <a:t>eetika</a:t>
            </a:r>
            <a:r>
              <a:rPr lang="fi-FI" dirty="0"/>
              <a:t> </a:t>
            </a:r>
            <a:r>
              <a:rPr lang="fi-FI" dirty="0" err="1"/>
              <a:t>sotsiaaltöö</a:t>
            </a:r>
            <a:r>
              <a:rPr lang="fi-FI" dirty="0"/>
              <a:t> </a:t>
            </a:r>
            <a:r>
              <a:rPr lang="fi-FI" dirty="0" err="1"/>
              <a:t>lähtekohana</a:t>
            </a:r>
            <a:r>
              <a:rPr lang="fi-FI" dirty="0"/>
              <a:t>.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dirty="0">
                <a:hlinkClick r:id="rId3"/>
              </a:rPr>
              <a:t>https://www.eswa.ee/eetikaalased-publikatsioonid/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dirty="0">
                <a:hlinkClick r:id="rId4"/>
              </a:rPr>
              <a:t>https://www.eetika.ee/et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5"/>
              </a:rPr>
              <a:t>https://vabatahtlikud.ee/wp-content/uploads/2018/12/vabatahtliku-sisseelamise-toetamiseks_juhend_viimane-versioon_28_11.pdf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6"/>
              </a:rPr>
              <a:t>https://vabatahtlikud.ee/wp-content/uploads/2021/03/Vabatahtlik_seltsiline_k-siraamat.pdf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400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182" y="639097"/>
            <a:ext cx="6322890" cy="3494791"/>
          </a:xfrm>
        </p:spPr>
        <p:txBody>
          <a:bodyPr>
            <a:normAutofit/>
          </a:bodyPr>
          <a:lstStyle/>
          <a:p>
            <a:r>
              <a:rPr lang="en-US" dirty="0" err="1"/>
              <a:t>Aitäh</a:t>
            </a:r>
            <a:r>
              <a:rPr lang="en-US" dirty="0"/>
              <a:t> </a:t>
            </a:r>
            <a:r>
              <a:rPr lang="en-US" dirty="0" err="1"/>
              <a:t>kaasamõtlemise</a:t>
            </a:r>
            <a:r>
              <a:rPr lang="en-US" dirty="0"/>
              <a:t> </a:t>
            </a:r>
            <a:r>
              <a:rPr lang="en-US" dirty="0" err="1"/>
              <a:t>eest</a:t>
            </a:r>
            <a:r>
              <a:rPr lang="en-US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 dirty="0"/>
              <a:t>Kersti Peterson</a:t>
            </a:r>
            <a:r>
              <a:rPr lang="en-US" dirty="0"/>
              <a:t>, ESTA </a:t>
            </a:r>
            <a:r>
              <a:rPr lang="en-US" cap="none" dirty="0" err="1"/>
              <a:t>eetikakomitee</a:t>
            </a:r>
            <a:r>
              <a:rPr lang="en-US" cap="none" dirty="0"/>
              <a:t> </a:t>
            </a:r>
            <a:r>
              <a:rPr lang="en-US" cap="none" dirty="0" err="1"/>
              <a:t>liige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2110" y="104182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7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9F05-9E68-4B44-B681-1A1BBEFA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on eetika?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58134-A00B-4D1C-B911-23691A34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058325"/>
            <a:ext cx="10604269" cy="3760891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t-EE" sz="9600" dirty="0"/>
              <a:t>Vanakreeka keeles:</a:t>
            </a:r>
            <a:r>
              <a:rPr lang="en-US" sz="96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	</a:t>
            </a:r>
            <a:r>
              <a:rPr lang="et-EE" sz="9600" dirty="0" err="1"/>
              <a:t>ēthikē</a:t>
            </a:r>
            <a:r>
              <a:rPr lang="et-EE" sz="9600" dirty="0"/>
              <a:t> </a:t>
            </a:r>
            <a:r>
              <a:rPr lang="et-EE" sz="9600" dirty="0" err="1"/>
              <a:t>technē</a:t>
            </a:r>
            <a:r>
              <a:rPr lang="en-US" sz="9600" dirty="0"/>
              <a:t> </a:t>
            </a:r>
            <a:r>
              <a:rPr lang="et-EE" sz="9600" dirty="0"/>
              <a:t>–</a:t>
            </a:r>
            <a:r>
              <a:rPr lang="en-US" sz="9600" dirty="0"/>
              <a:t> </a:t>
            </a:r>
            <a:r>
              <a:rPr lang="et-EE" sz="9600" dirty="0"/>
              <a:t>'kommete ja tavade teadus’, </a:t>
            </a:r>
            <a:r>
              <a:rPr lang="et-EE" sz="9600" dirty="0" err="1"/>
              <a:t>ēthos</a:t>
            </a:r>
            <a:r>
              <a:rPr lang="en-US" sz="9600" dirty="0"/>
              <a:t> </a:t>
            </a:r>
            <a:r>
              <a:rPr lang="et-EE" sz="9600" dirty="0"/>
              <a:t>-</a:t>
            </a:r>
            <a:r>
              <a:rPr lang="en-US" sz="9600" dirty="0"/>
              <a:t> </a:t>
            </a:r>
            <a:r>
              <a:rPr lang="et-EE" sz="9600" dirty="0"/>
              <a:t>'komme, tava, iseloom</a:t>
            </a:r>
            <a:endParaRPr lang="en-US" sz="9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t-EE" sz="9600" dirty="0"/>
              <a:t>Eetika eesmärgiks ei ole mitte teadmised, vaid käitumine</a:t>
            </a:r>
            <a:r>
              <a:rPr lang="en-US" sz="96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	</a:t>
            </a:r>
            <a:r>
              <a:rPr lang="et-EE" sz="9600" dirty="0"/>
              <a:t>Laiemas tähenduses:</a:t>
            </a:r>
            <a:r>
              <a:rPr lang="en-US" sz="9600" dirty="0"/>
              <a:t> </a:t>
            </a:r>
            <a:r>
              <a:rPr lang="et-EE" sz="9600" dirty="0"/>
              <a:t>-</a:t>
            </a:r>
            <a:r>
              <a:rPr lang="en-US" sz="9600" dirty="0"/>
              <a:t> </a:t>
            </a:r>
            <a:r>
              <a:rPr lang="et-EE" sz="9600" dirty="0"/>
              <a:t>moraal ja kõlblus</a:t>
            </a:r>
            <a:r>
              <a:rPr lang="en-US" sz="96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	</a:t>
            </a:r>
            <a:r>
              <a:rPr lang="en-US" sz="9600" dirty="0" err="1"/>
              <a:t>Kitsamas</a:t>
            </a:r>
            <a:r>
              <a:rPr lang="en-US" sz="9600" dirty="0"/>
              <a:t> </a:t>
            </a:r>
            <a:r>
              <a:rPr lang="en-US" sz="9600" dirty="0" err="1"/>
              <a:t>tähenduses</a:t>
            </a:r>
            <a:r>
              <a:rPr lang="en-US" sz="9600" dirty="0"/>
              <a:t> - </a:t>
            </a:r>
            <a:r>
              <a:rPr lang="fi-FI" sz="9600" dirty="0" err="1"/>
              <a:t>teadus</a:t>
            </a:r>
            <a:r>
              <a:rPr lang="fi-FI" sz="9600" dirty="0"/>
              <a:t> </a:t>
            </a:r>
            <a:r>
              <a:rPr lang="fi-FI" sz="9600" dirty="0" err="1"/>
              <a:t>moraalist</a:t>
            </a:r>
            <a:r>
              <a:rPr lang="fi-FI" sz="9600" dirty="0"/>
              <a:t>, mille </a:t>
            </a:r>
            <a:r>
              <a:rPr lang="fi-FI" sz="9600" dirty="0" err="1"/>
              <a:t>uurimisobjektiks</a:t>
            </a:r>
            <a:r>
              <a:rPr lang="fi-FI" sz="9600" dirty="0"/>
              <a:t> on </a:t>
            </a:r>
            <a:r>
              <a:rPr lang="fi-FI" sz="9600" dirty="0" err="1"/>
              <a:t>moraal</a:t>
            </a:r>
            <a:r>
              <a:rPr lang="fi-FI" sz="9600" dirty="0"/>
              <a:t>. 	</a:t>
            </a:r>
            <a:r>
              <a:rPr lang="en-US" sz="9600" dirty="0"/>
              <a:t>(Aristoteles)</a:t>
            </a:r>
            <a:endParaRPr lang="et-EE" sz="9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9600" dirty="0" err="1"/>
              <a:t>Saksa</a:t>
            </a:r>
            <a:r>
              <a:rPr lang="en-US" sz="9600" dirty="0"/>
              <a:t> </a:t>
            </a:r>
            <a:r>
              <a:rPr lang="en-US" sz="9600" dirty="0" err="1"/>
              <a:t>filosoof</a:t>
            </a:r>
            <a:r>
              <a:rPr lang="en-US" sz="9600" dirty="0"/>
              <a:t> Immanuel Kant (1724-1804) </a:t>
            </a:r>
            <a:r>
              <a:rPr lang="en-US" sz="9600" dirty="0" err="1"/>
              <a:t>tegi</a:t>
            </a:r>
            <a:r>
              <a:rPr lang="en-US" sz="9600" dirty="0"/>
              <a:t> </a:t>
            </a:r>
            <a:r>
              <a:rPr lang="en-US" sz="9600" dirty="0" err="1"/>
              <a:t>vahet</a:t>
            </a:r>
            <a:r>
              <a:rPr lang="en-US" sz="96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	</a:t>
            </a:r>
            <a:r>
              <a:rPr lang="en-US" sz="9600" dirty="0" err="1"/>
              <a:t>loodusteaduste</a:t>
            </a:r>
            <a:r>
              <a:rPr lang="en-US" sz="9600" dirty="0"/>
              <a:t> ja </a:t>
            </a:r>
            <a:r>
              <a:rPr lang="en-US" sz="9600" dirty="0" err="1"/>
              <a:t>väärtusteaduste</a:t>
            </a:r>
            <a:r>
              <a:rPr lang="en-US" sz="9600" dirty="0"/>
              <a:t> </a:t>
            </a:r>
            <a:r>
              <a:rPr lang="en-US" sz="9600" dirty="0" err="1"/>
              <a:t>vahel</a:t>
            </a:r>
            <a:r>
              <a:rPr lang="en-US" sz="9600" dirty="0"/>
              <a:t>, </a:t>
            </a:r>
            <a:r>
              <a:rPr lang="en-US" sz="9600" dirty="0" err="1"/>
              <a:t>siia</a:t>
            </a:r>
            <a:r>
              <a:rPr lang="en-US" sz="9600" dirty="0"/>
              <a:t> </a:t>
            </a:r>
            <a:r>
              <a:rPr lang="en-US" sz="9600" dirty="0" err="1"/>
              <a:t>kuuluvad</a:t>
            </a:r>
            <a:r>
              <a:rPr lang="en-US" sz="9600" dirty="0"/>
              <a:t> ka </a:t>
            </a:r>
            <a:r>
              <a:rPr lang="en-US" sz="9600" dirty="0" err="1"/>
              <a:t>esteetika</a:t>
            </a:r>
            <a:r>
              <a:rPr lang="en-US" sz="9600" dirty="0"/>
              <a:t> ja </a:t>
            </a:r>
            <a:r>
              <a:rPr lang="en-US" sz="9600" dirty="0" err="1"/>
              <a:t>eetika</a:t>
            </a:r>
            <a:endParaRPr lang="en-US" sz="9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9600" dirty="0" err="1"/>
              <a:t>Eetikat</a:t>
            </a:r>
            <a:r>
              <a:rPr lang="en-US" sz="9600" dirty="0"/>
              <a:t> </a:t>
            </a:r>
            <a:r>
              <a:rPr lang="en-US" sz="9600" dirty="0" err="1"/>
              <a:t>ei</a:t>
            </a:r>
            <a:r>
              <a:rPr lang="en-US" sz="9600" dirty="0"/>
              <a:t> </a:t>
            </a:r>
            <a:r>
              <a:rPr lang="en-US" sz="9600" dirty="0" err="1"/>
              <a:t>huvita</a:t>
            </a:r>
            <a:r>
              <a:rPr lang="en-US" sz="9600" dirty="0"/>
              <a:t> </a:t>
            </a:r>
            <a:r>
              <a:rPr lang="en-US" sz="9600" dirty="0" err="1"/>
              <a:t>faktid</a:t>
            </a:r>
            <a:r>
              <a:rPr lang="en-US" sz="9600" dirty="0"/>
              <a:t>, </a:t>
            </a:r>
            <a:r>
              <a:rPr lang="en-US" sz="9600" dirty="0" err="1"/>
              <a:t>vaid</a:t>
            </a:r>
            <a:r>
              <a:rPr lang="en-US" sz="9600" dirty="0"/>
              <a:t> see, mis on </a:t>
            </a:r>
            <a:r>
              <a:rPr lang="en-US" sz="9600" dirty="0" err="1"/>
              <a:t>väärtus</a:t>
            </a:r>
            <a:r>
              <a:rPr lang="en-US" sz="9600" dirty="0"/>
              <a:t> ja </a:t>
            </a:r>
            <a:r>
              <a:rPr lang="en-US" sz="9600" dirty="0" err="1"/>
              <a:t>ideaal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8627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9F05-9E68-4B44-B681-1A1BBEFA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on eetika?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58134-A00B-4D1C-B911-23691A34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058325"/>
            <a:ext cx="10604269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Eetika ehk moraalifilosoofia on üks filosoofia haru ja tegeleb küsimusega, kuidas me peaksime elama.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Eetikal on kaks osa: teoreetiline ja rakenduslik ehk “eetikateooria” ja “rakenduseetika”.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Eetika on iseenesest väärtuslik – teadmise enda pärast</a:t>
            </a:r>
            <a:r>
              <a:rPr lang="en-US" sz="2400" dirty="0"/>
              <a:t>.</a:t>
            </a:r>
            <a:endParaRPr lang="et-E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Eetika on aine, mis räägib sellest, kuidas tuleks elada, parimat sorti elust.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Me ei aruta mingit tühist asja, vaid seda, kuidas me peaksime elama</a:t>
            </a:r>
            <a:r>
              <a:rPr lang="en-US" sz="2400" dirty="0"/>
              <a:t>.</a:t>
            </a:r>
            <a:r>
              <a:rPr lang="et-EE" sz="2400" dirty="0"/>
              <a:t> (Sokrates)</a:t>
            </a:r>
          </a:p>
          <a:p>
            <a:endParaRPr lang="en-US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6896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D504-24A3-45A9-8825-08A40F91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Miks eetikat vaja</a:t>
            </a:r>
            <a:r>
              <a:rPr lang="en-US" dirty="0"/>
              <a:t> on?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7E56-536E-44A6-8525-53280845B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Oodatav käitumine lisab turvalisust</a:t>
            </a:r>
            <a:r>
              <a:rPr lang="en-US" sz="2400" dirty="0"/>
              <a:t>.</a:t>
            </a:r>
            <a:endParaRPr lang="et-E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Positiivse tagasiside või tunnustuse saamiseks on vajalik käituda vastavalt sotsiaalse keskkonna ootustele</a:t>
            </a:r>
            <a:r>
              <a:rPr lang="en-US" sz="2400" dirty="0"/>
              <a:t>.</a:t>
            </a:r>
            <a:endParaRPr lang="et-E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Eriala/grupi </a:t>
            </a:r>
            <a:r>
              <a:rPr lang="et-EE" sz="2400" dirty="0" err="1"/>
              <a:t>identi</a:t>
            </a:r>
            <a:r>
              <a:rPr lang="en-US" sz="2400" dirty="0"/>
              <a:t>t</a:t>
            </a:r>
            <a:r>
              <a:rPr lang="et-EE" sz="2400" dirty="0"/>
              <a:t>ee</a:t>
            </a:r>
            <a:r>
              <a:rPr lang="en-US" sz="2400" dirty="0"/>
              <a:t>d</a:t>
            </a:r>
            <a:r>
              <a:rPr lang="et-EE" sz="2400" dirty="0"/>
              <a:t>i kujundamiseks</a:t>
            </a:r>
            <a:r>
              <a:rPr lang="en-US" sz="2400" dirty="0"/>
              <a:t>.</a:t>
            </a:r>
            <a:endParaRPr lang="et-E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Tõstab teenuse kvaliteeti ja kaitseb klienti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/>
              <a:t>Aitab</a:t>
            </a:r>
            <a:r>
              <a:rPr lang="en-US" sz="2400" dirty="0"/>
              <a:t> vältida </a:t>
            </a:r>
            <a:r>
              <a:rPr lang="et-EE" sz="2400" dirty="0"/>
              <a:t>konflikte</a:t>
            </a:r>
            <a:r>
              <a:rPr lang="en-US" sz="2400" dirty="0"/>
              <a:t> ja </a:t>
            </a:r>
            <a:r>
              <a:rPr lang="en-US" sz="2400" dirty="0" err="1"/>
              <a:t>nende</a:t>
            </a:r>
            <a:r>
              <a:rPr lang="en-US" sz="2400" dirty="0"/>
              <a:t> </a:t>
            </a:r>
            <a:r>
              <a:rPr lang="en-US" sz="2400" dirty="0" err="1"/>
              <a:t>eskaleerumist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Kasvatab</a:t>
            </a:r>
            <a:r>
              <a:rPr lang="en-US" sz="2400" dirty="0"/>
              <a:t> </a:t>
            </a:r>
            <a:r>
              <a:rPr lang="en-US" sz="2400" dirty="0" err="1"/>
              <a:t>organisatsiooni</a:t>
            </a:r>
            <a:r>
              <a:rPr lang="en-US" sz="2400" dirty="0"/>
              <a:t> </a:t>
            </a:r>
            <a:r>
              <a:rPr lang="en-US" sz="2400" dirty="0" err="1"/>
              <a:t>sotsiaalset</a:t>
            </a:r>
            <a:r>
              <a:rPr lang="en-US" sz="2400" dirty="0"/>
              <a:t> </a:t>
            </a:r>
            <a:r>
              <a:rPr lang="en-US" sz="2400" dirty="0" err="1"/>
              <a:t>kapitali</a:t>
            </a:r>
            <a:r>
              <a:rPr lang="en-US" sz="2400" dirty="0"/>
              <a:t>.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88926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4201-8A20-4A8C-95F7-6073AD10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03" y="286603"/>
            <a:ext cx="10733777" cy="1821598"/>
          </a:xfrm>
        </p:spPr>
        <p:txBody>
          <a:bodyPr>
            <a:normAutofit/>
          </a:bodyPr>
          <a:lstStyle/>
          <a:p>
            <a:r>
              <a:rPr lang="en-US" sz="4000" dirty="0"/>
              <a:t>“</a:t>
            </a:r>
            <a:r>
              <a:rPr lang="en-US" sz="4000" dirty="0" err="1"/>
              <a:t>Abiks</a:t>
            </a:r>
            <a:r>
              <a:rPr lang="en-US" sz="4000" dirty="0"/>
              <a:t> </a:t>
            </a:r>
            <a:r>
              <a:rPr lang="en-US" sz="4000" dirty="0" err="1"/>
              <a:t>alustavale</a:t>
            </a:r>
            <a:r>
              <a:rPr lang="en-US" sz="4000" dirty="0"/>
              <a:t> </a:t>
            </a:r>
            <a:r>
              <a:rPr lang="en-US" sz="4000" dirty="0" err="1"/>
              <a:t>vabatahtlikule</a:t>
            </a:r>
            <a:r>
              <a:rPr lang="en-US" sz="4000" dirty="0"/>
              <a:t>” ja </a:t>
            </a:r>
            <a:br>
              <a:rPr lang="en-US" sz="4000" dirty="0"/>
            </a:br>
            <a:r>
              <a:rPr lang="en-US" sz="4000" dirty="0"/>
              <a:t>“</a:t>
            </a:r>
            <a:r>
              <a:rPr lang="en-US" sz="4000" dirty="0" err="1"/>
              <a:t>Vabatahtliku</a:t>
            </a:r>
            <a:r>
              <a:rPr lang="en-US" sz="4000" dirty="0"/>
              <a:t> </a:t>
            </a:r>
            <a:r>
              <a:rPr lang="en-US" sz="4000" dirty="0" err="1"/>
              <a:t>seltsilise</a:t>
            </a:r>
            <a:r>
              <a:rPr lang="en-US" sz="4000" dirty="0"/>
              <a:t> </a:t>
            </a:r>
            <a:r>
              <a:rPr lang="en-US" sz="4000" dirty="0" err="1"/>
              <a:t>käsiraamat</a:t>
            </a:r>
            <a:r>
              <a:rPr lang="en-US" dirty="0"/>
              <a:t>” 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4DB65-F99A-4EF4-8D24-739AC9CEB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11F03-14B3-4A73-B149-E2395388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02" y="2113329"/>
            <a:ext cx="3871295" cy="960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882AC-244B-49F4-AEC9-4FC63AD38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262" y="3098925"/>
            <a:ext cx="3520745" cy="1127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B233A2-FD55-4FA0-A393-D96B3495A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256933"/>
            <a:ext cx="4610500" cy="2110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9DF525-B88C-4D6B-B793-666632C60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1762" y="593169"/>
            <a:ext cx="3863675" cy="54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086093-18E6-4F2A-A0A9-CFF51EDA4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817" y="0"/>
            <a:ext cx="90233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7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085F0-DA0E-4AB3-863C-7821BE8DC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11" y="834216"/>
            <a:ext cx="11852778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4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081F-4702-4219-B857-D2878E23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Eetiline</a:t>
            </a:r>
            <a:r>
              <a:rPr lang="en-US" dirty="0"/>
              <a:t> </a:t>
            </a:r>
            <a:r>
              <a:rPr lang="en-US" dirty="0" err="1"/>
              <a:t>kaalutlus</a:t>
            </a:r>
            <a:r>
              <a:rPr lang="en-US" dirty="0"/>
              <a:t> on </a:t>
            </a:r>
            <a:r>
              <a:rPr lang="en-US" dirty="0" err="1"/>
              <a:t>eriti</a:t>
            </a:r>
            <a:r>
              <a:rPr lang="en-US" dirty="0"/>
              <a:t> </a:t>
            </a:r>
            <a:r>
              <a:rPr lang="en-US" dirty="0" err="1"/>
              <a:t>vajalik</a:t>
            </a:r>
            <a:r>
              <a:rPr lang="en-US" dirty="0"/>
              <a:t> </a:t>
            </a:r>
            <a:r>
              <a:rPr lang="en-US" dirty="0" err="1"/>
              <a:t>järgmistes</a:t>
            </a:r>
            <a:r>
              <a:rPr lang="en-US" dirty="0"/>
              <a:t> </a:t>
            </a:r>
            <a:r>
              <a:rPr lang="en-US" dirty="0" err="1"/>
              <a:t>situatsioonides</a:t>
            </a:r>
            <a:r>
              <a:rPr lang="en-US" dirty="0"/>
              <a:t> (Tiko, A.)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F45E1-252B-440D-B252-6DB0AA410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err="1"/>
              <a:t>Erinevad</a:t>
            </a:r>
            <a:r>
              <a:rPr lang="en-US" sz="2400" dirty="0"/>
              <a:t> </a:t>
            </a:r>
            <a:r>
              <a:rPr lang="en-US" sz="2400" dirty="0" err="1"/>
              <a:t>rollid</a:t>
            </a:r>
            <a:r>
              <a:rPr lang="en-US" sz="2400" dirty="0"/>
              <a:t> </a:t>
            </a:r>
            <a:r>
              <a:rPr lang="en-US" sz="2400" dirty="0" err="1"/>
              <a:t>aitaja</a:t>
            </a:r>
            <a:r>
              <a:rPr lang="en-US" sz="2400" dirty="0"/>
              <a:t> </a:t>
            </a:r>
            <a:r>
              <a:rPr lang="en-US" sz="2400" dirty="0" err="1"/>
              <a:t>ning</a:t>
            </a:r>
            <a:r>
              <a:rPr lang="en-US" sz="2400" dirty="0"/>
              <a:t> </a:t>
            </a:r>
            <a:r>
              <a:rPr lang="en-US" sz="2400" dirty="0" err="1"/>
              <a:t>kontrollijana</a:t>
            </a:r>
            <a:r>
              <a:rPr lang="en-US" sz="2400" dirty="0"/>
              <a:t> </a:t>
            </a:r>
            <a:r>
              <a:rPr lang="en-US" sz="2400" dirty="0" err="1"/>
              <a:t>omavahel</a:t>
            </a:r>
            <a:r>
              <a:rPr lang="en-US" sz="2400" dirty="0"/>
              <a:t> </a:t>
            </a:r>
            <a:r>
              <a:rPr lang="en-US" sz="2400" dirty="0" err="1"/>
              <a:t>vastuolus</a:t>
            </a:r>
            <a:r>
              <a:rPr lang="en-US" sz="24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err="1"/>
              <a:t>Klientide</a:t>
            </a:r>
            <a:r>
              <a:rPr lang="en-US" sz="2400" dirty="0"/>
              <a:t> </a:t>
            </a:r>
            <a:r>
              <a:rPr lang="en-US" sz="2400" dirty="0" err="1"/>
              <a:t>vastastikused</a:t>
            </a:r>
            <a:r>
              <a:rPr lang="en-US" sz="2400" dirty="0"/>
              <a:t> </a:t>
            </a:r>
            <a:r>
              <a:rPr lang="en-US" sz="2400" dirty="0" err="1"/>
              <a:t>huvid</a:t>
            </a:r>
            <a:r>
              <a:rPr lang="en-US" sz="2400" dirty="0"/>
              <a:t> </a:t>
            </a:r>
            <a:r>
              <a:rPr lang="en-US" sz="2400" dirty="0" err="1"/>
              <a:t>vastuolus</a:t>
            </a:r>
            <a:r>
              <a:rPr lang="en-US" sz="24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err="1"/>
              <a:t>Aitajate</a:t>
            </a:r>
            <a:r>
              <a:rPr lang="en-US" sz="2400" dirty="0"/>
              <a:t> </a:t>
            </a:r>
            <a:r>
              <a:rPr lang="en-US" sz="2400" dirty="0" err="1"/>
              <a:t>erinevad</a:t>
            </a:r>
            <a:r>
              <a:rPr lang="en-US" sz="2400" dirty="0"/>
              <a:t> </a:t>
            </a:r>
            <a:r>
              <a:rPr lang="en-US" sz="2400" dirty="0" err="1"/>
              <a:t>nägemused</a:t>
            </a:r>
            <a:r>
              <a:rPr lang="en-US" sz="2400" dirty="0"/>
              <a:t> </a:t>
            </a:r>
            <a:r>
              <a:rPr lang="en-US" sz="2400" dirty="0" err="1"/>
              <a:t>kliendi</a:t>
            </a:r>
            <a:r>
              <a:rPr lang="en-US" sz="2400" dirty="0"/>
              <a:t> </a:t>
            </a:r>
            <a:r>
              <a:rPr lang="en-US" sz="2400" dirty="0" err="1"/>
              <a:t>huvidest</a:t>
            </a:r>
            <a:r>
              <a:rPr lang="en-US" sz="2400" dirty="0"/>
              <a:t> </a:t>
            </a:r>
            <a:r>
              <a:rPr lang="en-US" sz="2400" dirty="0" err="1"/>
              <a:t>vastuolus</a:t>
            </a:r>
            <a:r>
              <a:rPr lang="en-US" sz="24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err="1"/>
              <a:t>Kliendi</a:t>
            </a:r>
            <a:r>
              <a:rPr lang="en-US" sz="2400" dirty="0"/>
              <a:t> </a:t>
            </a:r>
            <a:r>
              <a:rPr lang="en-US" sz="2400" dirty="0" err="1"/>
              <a:t>huvid</a:t>
            </a:r>
            <a:r>
              <a:rPr lang="en-US" sz="2400" dirty="0"/>
              <a:t> </a:t>
            </a:r>
            <a:r>
              <a:rPr lang="en-US" sz="2400" dirty="0" err="1"/>
              <a:t>vastuolus</a:t>
            </a:r>
            <a:r>
              <a:rPr lang="en-US" sz="2400" dirty="0"/>
              <a:t> </a:t>
            </a:r>
            <a:r>
              <a:rPr lang="en-US" sz="2400" dirty="0" err="1"/>
              <a:t>töötajate</a:t>
            </a:r>
            <a:r>
              <a:rPr lang="en-US" sz="2400" dirty="0"/>
              <a:t> </a:t>
            </a:r>
            <a:r>
              <a:rPr lang="en-US" sz="2400" dirty="0" err="1"/>
              <a:t>huvidega</a:t>
            </a:r>
            <a:r>
              <a:rPr lang="en-US" sz="2400" dirty="0"/>
              <a:t>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27144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F265-D173-4A86-BC68-DA737361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Sotsiaalala</a:t>
            </a:r>
            <a:r>
              <a:rPr lang="en-US" dirty="0"/>
              <a:t> </a:t>
            </a:r>
            <a:r>
              <a:rPr lang="en-US" dirty="0" err="1"/>
              <a:t>töötaja</a:t>
            </a:r>
            <a:r>
              <a:rPr lang="en-US" dirty="0"/>
              <a:t> </a:t>
            </a:r>
            <a:r>
              <a:rPr lang="en-US" dirty="0" err="1"/>
              <a:t>eetikakoodeks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5724B-9399-4903-BBEB-5DB273B5C2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sz="9600" dirty="0" err="1"/>
              <a:t>Iga</a:t>
            </a:r>
            <a:r>
              <a:rPr lang="fi-FI" sz="9600" dirty="0"/>
              <a:t> </a:t>
            </a:r>
            <a:r>
              <a:rPr lang="fi-FI" sz="9600" dirty="0" err="1"/>
              <a:t>inimese</a:t>
            </a:r>
            <a:r>
              <a:rPr lang="fi-FI" sz="9600" dirty="0"/>
              <a:t> </a:t>
            </a:r>
            <a:r>
              <a:rPr lang="fi-FI" sz="9600" dirty="0" err="1"/>
              <a:t>loomuomase</a:t>
            </a:r>
            <a:r>
              <a:rPr lang="fi-FI" sz="9600" dirty="0"/>
              <a:t> </a:t>
            </a:r>
            <a:r>
              <a:rPr lang="fi-FI" sz="9600" dirty="0" err="1"/>
              <a:t>väärikuse</a:t>
            </a:r>
            <a:r>
              <a:rPr lang="fi-FI" sz="9600" dirty="0"/>
              <a:t> </a:t>
            </a:r>
            <a:r>
              <a:rPr lang="fi-FI" sz="9600" dirty="0" err="1"/>
              <a:t>austamine</a:t>
            </a:r>
            <a:r>
              <a:rPr lang="fi-FI" sz="9600" dirty="0"/>
              <a:t> ja kaitse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9600" dirty="0"/>
              <a:t>Inimõiguste edendamine</a:t>
            </a:r>
            <a:endParaRPr lang="en-US" sz="9600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sz="9600" dirty="0"/>
              <a:t>Sotsiaalse õigluse edendamine</a:t>
            </a:r>
            <a:endParaRPr lang="en-US" sz="9600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sz="9600" dirty="0"/>
              <a:t>Enesemääramisõiguse edendamine</a:t>
            </a:r>
            <a:endParaRPr lang="en-US" sz="9600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sz="9600" dirty="0"/>
              <a:t>Sotsiaalse kaasatuse edendamine</a:t>
            </a:r>
            <a:endParaRPr lang="en-US" sz="9600" dirty="0"/>
          </a:p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F212C-9D56-45C6-9100-221A636AC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5686" y="1921397"/>
            <a:ext cx="5159994" cy="4649999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t-EE" sz="9600" dirty="0"/>
              <a:t>Konfidentsiaalsuse ja privaatsuse austamine</a:t>
            </a:r>
            <a:endParaRPr lang="en-US" sz="9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t-EE" sz="9600" dirty="0"/>
              <a:t>Inimese terviklikkuse väärtustamine</a:t>
            </a:r>
            <a:endParaRPr lang="en-US" sz="96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i-FI" sz="9600" dirty="0" err="1"/>
              <a:t>Digitehnoloogia</a:t>
            </a:r>
            <a:r>
              <a:rPr lang="fi-FI" sz="9600" dirty="0"/>
              <a:t> ja </a:t>
            </a:r>
            <a:r>
              <a:rPr lang="fi-FI" sz="9600" dirty="0" err="1"/>
              <a:t>sotsiaalmeedia</a:t>
            </a:r>
            <a:r>
              <a:rPr lang="fi-FI" sz="9600" dirty="0"/>
              <a:t> </a:t>
            </a:r>
            <a:r>
              <a:rPr lang="fi-FI" sz="9600" dirty="0" err="1"/>
              <a:t>eetiline</a:t>
            </a:r>
            <a:r>
              <a:rPr lang="fi-FI" sz="9600" dirty="0"/>
              <a:t> </a:t>
            </a:r>
            <a:r>
              <a:rPr lang="fi-FI" sz="9600" dirty="0" err="1"/>
              <a:t>kasutamine</a:t>
            </a:r>
            <a:r>
              <a:rPr lang="fi-FI" sz="9600" dirty="0"/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t-EE" sz="9600" dirty="0"/>
              <a:t>Professionaalne usaldusväärsus</a:t>
            </a:r>
            <a:r>
              <a:rPr lang="en-US" sz="9600" dirty="0"/>
              <a:t>:</a:t>
            </a:r>
          </a:p>
          <a:p>
            <a:pPr marL="600000" lvl="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t-EE" sz="9600" dirty="0"/>
              <a:t>Töö inimestega</a:t>
            </a:r>
            <a:endParaRPr lang="en-US" sz="9600" dirty="0"/>
          </a:p>
          <a:p>
            <a:pPr marL="600000" lvl="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t-EE" sz="9600" dirty="0"/>
              <a:t>Koostöö kolleegide ja </a:t>
            </a:r>
            <a:r>
              <a:rPr lang="en-US" sz="9600" dirty="0"/>
              <a:t>k</a:t>
            </a:r>
            <a:r>
              <a:rPr lang="et-EE" sz="9600" dirty="0"/>
              <a:t>oostööpartneritega</a:t>
            </a:r>
            <a:endParaRPr lang="en-US" sz="9600" dirty="0"/>
          </a:p>
          <a:p>
            <a:pPr marL="600000" lvl="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t-EE" sz="9600" dirty="0"/>
              <a:t>Eriala väärtustamine</a:t>
            </a:r>
            <a:endParaRPr lang="en-US" sz="9600" dirty="0"/>
          </a:p>
          <a:p>
            <a:pPr marL="600000" lvl="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t-EE" sz="9600" dirty="0"/>
              <a:t>Professionaalse jätkusuutlikkuse edendamine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749970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{A8710E0C-138A-411D-A107-7976656D756A}tf11437505_win32</Template>
  <TotalTime>276</TotalTime>
  <Words>529</Words>
  <Application>Microsoft Office PowerPoint</Application>
  <PresentationFormat>Laiekraan</PresentationFormat>
  <Paragraphs>76</Paragraphs>
  <Slides>12</Slides>
  <Notes>11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7" baseType="lpstr">
      <vt:lpstr>Calibri</vt:lpstr>
      <vt:lpstr>Georgia Pro Cond Light</vt:lpstr>
      <vt:lpstr>Speak Pro</vt:lpstr>
      <vt:lpstr>Wingdings</vt:lpstr>
      <vt:lpstr>RetrospectVTI</vt:lpstr>
      <vt:lpstr>Eetika - mis ja miks</vt:lpstr>
      <vt:lpstr>Mis on eetika?</vt:lpstr>
      <vt:lpstr>Mis on eetika?</vt:lpstr>
      <vt:lpstr>Miks eetikat vaja on?</vt:lpstr>
      <vt:lpstr>“Abiks alustavale vabatahtlikule” ja  “Vabatahtliku seltsilise käsiraamat” </vt:lpstr>
      <vt:lpstr>PowerPointi esitlus</vt:lpstr>
      <vt:lpstr>PowerPointi esitlus</vt:lpstr>
      <vt:lpstr>Eetiline kaalutlus on eriti vajalik järgmistes situatsioonides (Tiko, A.)</vt:lpstr>
      <vt:lpstr>Sotsiaalala töötaja eetikakoodeks</vt:lpstr>
      <vt:lpstr>Aitamise eetika – mõtteid rühmatööks.</vt:lpstr>
      <vt:lpstr>Kasutatud kirjandus ja lingid lisalugemiseks</vt:lpstr>
      <vt:lpstr>Aitäh kaasamõtlemise eest!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Eetika mis ja miks</dc:title>
  <dc:creator>Kersti Peterson</dc:creator>
  <cp:lastModifiedBy>Krista Pegolainen-Saar</cp:lastModifiedBy>
  <cp:revision>12</cp:revision>
  <dcterms:created xsi:type="dcterms:W3CDTF">2022-04-26T13:26:02Z</dcterms:created>
  <dcterms:modified xsi:type="dcterms:W3CDTF">2022-05-13T11:13:02Z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